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anva Sans Bold Italics" panose="020B0604020202020204" charset="0"/>
      <p:regular r:id="rId21"/>
    </p:embeddedFont>
    <p:embeddedFont>
      <p:font typeface="Canva Sans Italics" panose="020B0604020202020204" charset="0"/>
      <p:regular r:id="rId22"/>
    </p:embeddedFont>
    <p:embeddedFont>
      <p:font typeface="Cormorant Garamond Bold Italics" panose="020B0604020202020204" charset="0"/>
      <p:regular r:id="rId23"/>
    </p:embeddedFont>
    <p:embeddedFont>
      <p:font typeface="Quicksan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 pippalla" userId="9aad966c1a617033" providerId="LiveId" clId="{12A62786-0D75-416C-9F03-55FA043DDB53}"/>
    <pc:docChg chg="modSld">
      <pc:chgData name="hima pippalla" userId="9aad966c1a617033" providerId="LiveId" clId="{12A62786-0D75-416C-9F03-55FA043DDB53}" dt="2025-01-14T09:09:54.413" v="43" actId="14100"/>
      <pc:docMkLst>
        <pc:docMk/>
      </pc:docMkLst>
      <pc:sldChg chg="modSp mod">
        <pc:chgData name="hima pippalla" userId="9aad966c1a617033" providerId="LiveId" clId="{12A62786-0D75-416C-9F03-55FA043DDB53}" dt="2025-01-14T09:09:54.413" v="43" actId="14100"/>
        <pc:sldMkLst>
          <pc:docMk/>
          <pc:sldMk cId="0" sldId="256"/>
        </pc:sldMkLst>
        <pc:spChg chg="mod">
          <ac:chgData name="hima pippalla" userId="9aad966c1a617033" providerId="LiveId" clId="{12A62786-0D75-416C-9F03-55FA043DDB53}" dt="2025-01-14T09:09:11.388" v="3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hima pippalla" userId="9aad966c1a617033" providerId="LiveId" clId="{12A62786-0D75-416C-9F03-55FA043DDB53}" dt="2025-01-14T09:09:45.829" v="42" actId="688"/>
          <ac:spMkLst>
            <pc:docMk/>
            <pc:sldMk cId="0" sldId="256"/>
            <ac:spMk id="6" creationId="{00000000-0000-0000-0000-000000000000}"/>
          </ac:spMkLst>
        </pc:spChg>
        <pc:spChg chg="mod">
          <ac:chgData name="hima pippalla" userId="9aad966c1a617033" providerId="LiveId" clId="{12A62786-0D75-416C-9F03-55FA043DDB53}" dt="2025-01-14T09:09:54.413" v="43" actId="14100"/>
          <ac:spMkLst>
            <pc:docMk/>
            <pc:sldMk cId="0" sldId="256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089162128" TargetMode="External"/><Relationship Id="rId2" Type="http://schemas.openxmlformats.org/officeDocument/2006/relationships/hyperlink" Target="https://ieeexplore.ieee.org/author/37089163455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eeexplore.ieee.org/author/3708916210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764" y="2677912"/>
            <a:ext cx="15703912" cy="364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76"/>
              </a:lnSpc>
            </a:pPr>
            <a:r>
              <a:rPr lang="en-US" sz="7411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IOT based In-Cabin Air Quality Monitoring System</a:t>
            </a:r>
          </a:p>
          <a:p>
            <a:pPr marL="0" lvl="0" indent="0" algn="ctr">
              <a:lnSpc>
                <a:spcPts val="7436"/>
              </a:lnSpc>
              <a:spcBef>
                <a:spcPct val="0"/>
              </a:spcBef>
            </a:pPr>
            <a:endParaRPr lang="en-US" sz="7411" b="1" i="1" dirty="0">
              <a:solidFill>
                <a:srgbClr val="0F4662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10800000" flipV="1">
            <a:off x="11049000" y="6786851"/>
            <a:ext cx="6565798" cy="1060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2"/>
              </a:lnSpc>
            </a:pPr>
            <a:r>
              <a:rPr lang="en-US" sz="3102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Guided by</a:t>
            </a:r>
          </a:p>
          <a:p>
            <a:pPr marL="0" lvl="0" indent="0" algn="ctr">
              <a:lnSpc>
                <a:spcPts val="4342"/>
              </a:lnSpc>
              <a:spcBef>
                <a:spcPct val="0"/>
              </a:spcBef>
            </a:pPr>
            <a:r>
              <a:rPr lang="en-US" sz="3102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Dr. G Bhanu Chander Sir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2179" y="1967581"/>
            <a:ext cx="11643643" cy="52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8</a:t>
            </a: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7200" y="5600704"/>
            <a:ext cx="8686801" cy="3905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</a:t>
            </a:r>
          </a:p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Hima Bindu P -2022BCY0062</a:t>
            </a:r>
          </a:p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Anusha V -2022BCY0014</a:t>
            </a:r>
          </a:p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Nandini D -2022BCY0038</a:t>
            </a:r>
          </a:p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Sree Divya N -2022BCY0053</a:t>
            </a:r>
          </a:p>
          <a:p>
            <a:pPr algn="ctr">
              <a:lnSpc>
                <a:spcPts val="4397"/>
              </a:lnSpc>
            </a:pPr>
            <a:r>
              <a:rPr lang="en-US" sz="314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Mounika S -2022BCY0060</a:t>
            </a:r>
          </a:p>
          <a:p>
            <a:pPr algn="ctr">
              <a:lnSpc>
                <a:spcPts val="4397"/>
              </a:lnSpc>
              <a:spcBef>
                <a:spcPct val="0"/>
              </a:spcBef>
            </a:pPr>
            <a:endParaRPr lang="en-US" sz="314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4883" y="1857319"/>
            <a:ext cx="6687825" cy="7742779"/>
          </a:xfrm>
          <a:custGeom>
            <a:avLst/>
            <a:gdLst/>
            <a:ahLst/>
            <a:cxnLst/>
            <a:rect l="l" t="t" r="r" b="b"/>
            <a:pathLst>
              <a:path w="6687825" h="7742779">
                <a:moveTo>
                  <a:pt x="0" y="0"/>
                </a:moveTo>
                <a:lnTo>
                  <a:pt x="6687825" y="0"/>
                </a:lnTo>
                <a:lnTo>
                  <a:pt x="6687825" y="7742779"/>
                </a:lnTo>
                <a:lnTo>
                  <a:pt x="0" y="774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27317" y="1857319"/>
            <a:ext cx="6513613" cy="7742779"/>
          </a:xfrm>
          <a:custGeom>
            <a:avLst/>
            <a:gdLst/>
            <a:ahLst/>
            <a:cxnLst/>
            <a:rect l="l" t="t" r="r" b="b"/>
            <a:pathLst>
              <a:path w="6513613" h="7742779">
                <a:moveTo>
                  <a:pt x="0" y="0"/>
                </a:moveTo>
                <a:lnTo>
                  <a:pt x="6513613" y="0"/>
                </a:lnTo>
                <a:lnTo>
                  <a:pt x="6513613" y="7742779"/>
                </a:lnTo>
                <a:lnTo>
                  <a:pt x="0" y="774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28933"/>
            <a:ext cx="1231737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Experimental Results:   </a:t>
            </a:r>
            <a:r>
              <a:rPr lang="en-US" sz="6399" b="1" i="1">
                <a:solidFill>
                  <a:srgbClr val="070A0B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1) Serial Monitor</a:t>
            </a: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2319" y="2827496"/>
            <a:ext cx="11592311" cy="5936359"/>
          </a:xfrm>
          <a:custGeom>
            <a:avLst/>
            <a:gdLst/>
            <a:ahLst/>
            <a:cxnLst/>
            <a:rect l="l" t="t" r="r" b="b"/>
            <a:pathLst>
              <a:path w="11592311" h="5936359">
                <a:moveTo>
                  <a:pt x="0" y="0"/>
                </a:moveTo>
                <a:lnTo>
                  <a:pt x="11592310" y="0"/>
                </a:lnTo>
                <a:lnTo>
                  <a:pt x="11592310" y="5936360"/>
                </a:lnTo>
                <a:lnTo>
                  <a:pt x="0" y="593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" b="-12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0641" y="650325"/>
            <a:ext cx="398335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2) Blynk App: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457863"/>
            <a:ext cx="6991706" cy="3251144"/>
          </a:xfrm>
          <a:custGeom>
            <a:avLst/>
            <a:gdLst/>
            <a:ahLst/>
            <a:cxnLst/>
            <a:rect l="l" t="t" r="r" b="b"/>
            <a:pathLst>
              <a:path w="6991706" h="3251144">
                <a:moveTo>
                  <a:pt x="0" y="0"/>
                </a:moveTo>
                <a:lnTo>
                  <a:pt x="6991706" y="0"/>
                </a:lnTo>
                <a:lnTo>
                  <a:pt x="6991706" y="3251143"/>
                </a:lnTo>
                <a:lnTo>
                  <a:pt x="0" y="32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9936" y="5457863"/>
            <a:ext cx="7649364" cy="3174486"/>
          </a:xfrm>
          <a:custGeom>
            <a:avLst/>
            <a:gdLst/>
            <a:ahLst/>
            <a:cxnLst/>
            <a:rect l="l" t="t" r="r" b="b"/>
            <a:pathLst>
              <a:path w="7649364" h="3174486">
                <a:moveTo>
                  <a:pt x="0" y="0"/>
                </a:moveTo>
                <a:lnTo>
                  <a:pt x="7649364" y="0"/>
                </a:lnTo>
                <a:lnTo>
                  <a:pt x="7649364" y="3174486"/>
                </a:lnTo>
                <a:lnTo>
                  <a:pt x="0" y="317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09936" y="1028700"/>
            <a:ext cx="7649364" cy="3270103"/>
          </a:xfrm>
          <a:custGeom>
            <a:avLst/>
            <a:gdLst/>
            <a:ahLst/>
            <a:cxnLst/>
            <a:rect l="l" t="t" r="r" b="b"/>
            <a:pathLst>
              <a:path w="7649364" h="3270103">
                <a:moveTo>
                  <a:pt x="0" y="0"/>
                </a:moveTo>
                <a:lnTo>
                  <a:pt x="7649364" y="0"/>
                </a:lnTo>
                <a:lnTo>
                  <a:pt x="7649364" y="3270103"/>
                </a:lnTo>
                <a:lnTo>
                  <a:pt x="0" y="327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16344"/>
            <a:ext cx="471070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3) LCD Display: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2685" y="2069182"/>
            <a:ext cx="4619934" cy="373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1125" lvl="1" indent="-575562" algn="ctr">
              <a:lnSpc>
                <a:spcPts val="7464"/>
              </a:lnSpc>
              <a:buFont typeface="Arial"/>
              <a:buChar char="•"/>
            </a:pPr>
            <a:r>
              <a:rPr lang="en-US" sz="5331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Temperature</a:t>
            </a:r>
          </a:p>
          <a:p>
            <a:pPr marL="1151125" lvl="1" indent="-575562" algn="ctr">
              <a:lnSpc>
                <a:spcPts val="7464"/>
              </a:lnSpc>
              <a:buFont typeface="Arial"/>
              <a:buChar char="•"/>
            </a:pPr>
            <a:r>
              <a:rPr lang="en-US" sz="5331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Humidity</a:t>
            </a:r>
          </a:p>
          <a:p>
            <a:pPr marL="1151125" lvl="1" indent="-575562" algn="ctr">
              <a:lnSpc>
                <a:spcPts val="7464"/>
              </a:lnSpc>
              <a:buFont typeface="Arial"/>
              <a:buChar char="•"/>
            </a:pPr>
            <a:r>
              <a:rPr lang="en-US" sz="5331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Gas Value</a:t>
            </a:r>
          </a:p>
          <a:p>
            <a:pPr algn="ctr">
              <a:lnSpc>
                <a:spcPts val="7464"/>
              </a:lnSpc>
            </a:pPr>
            <a:endParaRPr lang="en-US" sz="5331" b="1" i="1">
              <a:solidFill>
                <a:srgbClr val="00000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02131"/>
            <a:ext cx="10086555" cy="5144143"/>
          </a:xfrm>
          <a:custGeom>
            <a:avLst/>
            <a:gdLst/>
            <a:ahLst/>
            <a:cxnLst/>
            <a:rect l="l" t="t" r="r" b="b"/>
            <a:pathLst>
              <a:path w="10086555" h="5144143">
                <a:moveTo>
                  <a:pt x="0" y="0"/>
                </a:moveTo>
                <a:lnTo>
                  <a:pt x="10086555" y="0"/>
                </a:lnTo>
                <a:lnTo>
                  <a:pt x="10086555" y="5144143"/>
                </a:lnTo>
                <a:lnTo>
                  <a:pt x="0" y="514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3108" y="7062372"/>
            <a:ext cx="9726192" cy="2195928"/>
          </a:xfrm>
          <a:custGeom>
            <a:avLst/>
            <a:gdLst/>
            <a:ahLst/>
            <a:cxnLst/>
            <a:rect l="l" t="t" r="r" b="b"/>
            <a:pathLst>
              <a:path w="9726192" h="2195928">
                <a:moveTo>
                  <a:pt x="0" y="0"/>
                </a:moveTo>
                <a:lnTo>
                  <a:pt x="9726192" y="0"/>
                </a:lnTo>
                <a:lnTo>
                  <a:pt x="9726192" y="2195928"/>
                </a:lnTo>
                <a:lnTo>
                  <a:pt x="0" y="219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194" b="-280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14400"/>
            <a:ext cx="411170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4) Server Side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1650" y="1965021"/>
            <a:ext cx="5692871" cy="7590494"/>
          </a:xfrm>
          <a:custGeom>
            <a:avLst/>
            <a:gdLst/>
            <a:ahLst/>
            <a:cxnLst/>
            <a:rect l="l" t="t" r="r" b="b"/>
            <a:pathLst>
              <a:path w="5692871" h="7590494">
                <a:moveTo>
                  <a:pt x="0" y="0"/>
                </a:moveTo>
                <a:lnTo>
                  <a:pt x="5692871" y="0"/>
                </a:lnTo>
                <a:lnTo>
                  <a:pt x="5692871" y="7590494"/>
                </a:lnTo>
                <a:lnTo>
                  <a:pt x="0" y="759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29101" y="428942"/>
            <a:ext cx="244078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Circuit 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5800" y="3016239"/>
            <a:ext cx="6432104" cy="6335623"/>
          </a:xfrm>
          <a:custGeom>
            <a:avLst/>
            <a:gdLst/>
            <a:ahLst/>
            <a:cxnLst/>
            <a:rect l="l" t="t" r="r" b="b"/>
            <a:pathLst>
              <a:path w="6432104" h="6335623">
                <a:moveTo>
                  <a:pt x="0" y="0"/>
                </a:moveTo>
                <a:lnTo>
                  <a:pt x="6432105" y="0"/>
                </a:lnTo>
                <a:lnTo>
                  <a:pt x="6432105" y="6335623"/>
                </a:lnTo>
                <a:lnTo>
                  <a:pt x="0" y="633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33635" y="3016239"/>
            <a:ext cx="4735934" cy="6356958"/>
          </a:xfrm>
          <a:custGeom>
            <a:avLst/>
            <a:gdLst/>
            <a:ahLst/>
            <a:cxnLst/>
            <a:rect l="l" t="t" r="r" b="b"/>
            <a:pathLst>
              <a:path w="4735934" h="6356958">
                <a:moveTo>
                  <a:pt x="0" y="0"/>
                </a:moveTo>
                <a:lnTo>
                  <a:pt x="4735934" y="0"/>
                </a:lnTo>
                <a:lnTo>
                  <a:pt x="473593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28942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Demonstration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4657" y="1664324"/>
            <a:ext cx="237815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ino code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81756" y="1664324"/>
            <a:ext cx="323969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server code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1922687" cy="10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2260" y="2253479"/>
            <a:ext cx="17282947" cy="744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project developed a prototype to monitor and detect air quality in vehicle cabins to protect passenger health from harmful contaminants.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A Prototyping approach was used, involving stages such as communication, planning, quick design, prototype construction, and testing.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system includes an air quality sensor, temperature and humidity sensor, carbon monoxide sensor, dust sensor, multiplexer, and microcontroller.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Blynk app allows users to monitor air quality metrics easily by visualizing real-time data on smartphones.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Data integrity is ensured using HMAC SHA-256 authentication for secure communication between the sensors and the middleware server.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system operates with an Arduino Uno, which connects to Blynk for real-time monitoring.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Testing showed that the prototype successfully detects and monitors air quality in real-time, achieving its intended purpose.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5837" y="914400"/>
            <a:ext cx="8048163" cy="10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53716"/>
            <a:ext cx="16912847" cy="742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Development of a prototype air quality monitoring system for vehicle cabins.</a:t>
            </a:r>
          </a:p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Utilizes various sensors (air quality, temperature, humidity, gas) for data collection.</a:t>
            </a:r>
          </a:p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Connected to an IoT platform (Blynk App) for real-time data visualization.</a:t>
            </a:r>
          </a:p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Follows a prototyping approach with stages: communication, planning, modeling, construction, and testing.</a:t>
            </a:r>
          </a:p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Ensures data integrity through HMAC SHA256 authentication between sensors and middleware (Python server) on a laptop.</a:t>
            </a:r>
          </a:p>
          <a:p>
            <a:pPr marL="763399" lvl="1" indent="-381699" algn="just">
              <a:lnSpc>
                <a:spcPts val="4950"/>
              </a:lnSpc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Authenticated data is sent to the Blynk App for monitoring.</a:t>
            </a:r>
          </a:p>
          <a:p>
            <a:pPr marL="763399" lvl="1" indent="-381699" algn="just">
              <a:lnSpc>
                <a:spcPts val="4950"/>
              </a:lnSpc>
              <a:spcBef>
                <a:spcPct val="0"/>
              </a:spcBef>
              <a:buFont typeface="Arial"/>
              <a:buChar char="•"/>
            </a:pPr>
            <a:r>
              <a:rPr lang="en-US" sz="353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System effectively detects and monitors air quality in vehicle cabins.</a:t>
            </a:r>
          </a:p>
          <a:p>
            <a:pPr algn="just">
              <a:lnSpc>
                <a:spcPts val="4950"/>
              </a:lnSpc>
              <a:spcBef>
                <a:spcPct val="0"/>
              </a:spcBef>
            </a:pPr>
            <a:endParaRPr lang="en-US" sz="3535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7386706" cy="108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Significance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5847" y="2397313"/>
            <a:ext cx="17796305" cy="667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137" lvl="1" indent="-374568" algn="l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Addresses the often-overlooked issue of air quality inside vehicle cabins, which can negatively affect passengers' health.</a:t>
            </a:r>
          </a:p>
          <a:p>
            <a:pPr marL="749137" lvl="1" indent="-374568" algn="l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Develops an IoT-based monitoring system for real-time tracking of harmful pollutants inside vehicles.</a:t>
            </a:r>
          </a:p>
          <a:p>
            <a:pPr marL="749137" lvl="1" indent="-374568" algn="l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Enables users to monitor their environment and take necessary actions based on air quality data.</a:t>
            </a:r>
          </a:p>
          <a:p>
            <a:pPr marL="749137" lvl="1" indent="-374568" algn="l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Ensures secure data transmission through the use of HMAC SHA256 authentication, enhancing system reliability.</a:t>
            </a:r>
          </a:p>
          <a:p>
            <a:pPr marL="749137" lvl="1" indent="-374568" algn="l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Contributes to greater awareness of vehicle air quality and promotes healthier driving conditions.</a:t>
            </a:r>
          </a:p>
          <a:p>
            <a:pPr algn="l">
              <a:lnSpc>
                <a:spcPts val="4857"/>
              </a:lnSpc>
              <a:spcBef>
                <a:spcPct val="0"/>
              </a:spcBef>
            </a:pPr>
            <a:endParaRPr lang="en-US" sz="3469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158" y="111009"/>
            <a:ext cx="8048163" cy="10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Literature 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158" y="1265821"/>
            <a:ext cx="17762590" cy="1388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584" lvl="1" indent="-356792" algn="l">
              <a:lnSpc>
                <a:spcPts val="4627"/>
              </a:lnSpc>
              <a:buFont typeface="Arial"/>
              <a:buChar char="•"/>
            </a:pPr>
            <a:r>
              <a:rPr lang="en-US" sz="3305" b="1">
                <a:solidFill>
                  <a:srgbClr val="070A0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Air Quality Monitoring System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30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Anitha N, Anne Caroline S ,Shalini P,  Trisha V 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(14-15 December 2023)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The proposed system improves indoor air quality monitoring using Arduino UNO,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Optical dust, and MQ-135 sensors to calculate AQI, displaying results on an LCD and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triggering alerts with blinking LEDs when harmful air levels exceed safe limits (&gt;400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ppm).</a:t>
            </a:r>
          </a:p>
          <a:p>
            <a:pPr algn="ctr">
              <a:lnSpc>
                <a:spcPts val="4627"/>
              </a:lnSpc>
            </a:pPr>
            <a:r>
              <a:rPr lang="en-US" sz="3305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      https://ieeexplore.ieee.org/document/10448553</a:t>
            </a:r>
          </a:p>
          <a:p>
            <a:pPr algn="l">
              <a:lnSpc>
                <a:spcPts val="18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13584" lvl="1" indent="-356792" algn="l">
              <a:lnSpc>
                <a:spcPts val="4627"/>
              </a:lnSpc>
              <a:buFont typeface="Arial"/>
              <a:buChar char="•"/>
            </a:pPr>
            <a:r>
              <a:rPr lang="en-US" sz="3305" b="1">
                <a:solidFill>
                  <a:srgbClr val="070A0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of MQ-Sensors to Indoor Air Quality Monitoring in Lab based on IoT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305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ieeexplore.ieee.org/author/37089163455"/>
              </a:rPr>
              <a:t>Hussein J. Khadim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ieeexplore.ieee.org/author/37089162128"/>
              </a:rPr>
              <a:t>Faik K. Obaed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3305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ieeexplore.ieee.org/author/37089162103"/>
              </a:rPr>
              <a:t>Ziad T. Abd Ali</a:t>
            </a: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(01-02 November 2021)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This research paper presents a web-based indoor air quality monitoring system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(IAQML) for laboratory environments, utilizing MQ-sensors and Arduino to track and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display pollutant levels.</a:t>
            </a:r>
          </a:p>
          <a:p>
            <a:pPr algn="l">
              <a:lnSpc>
                <a:spcPts val="2527"/>
              </a:lnSpc>
            </a:pPr>
            <a:r>
              <a:rPr lang="en-US" sz="18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</a:t>
            </a:r>
          </a:p>
          <a:p>
            <a:pPr algn="l">
              <a:lnSpc>
                <a:spcPts val="4627"/>
              </a:lnSpc>
            </a:pPr>
            <a:r>
              <a:rPr lang="en-US" sz="3305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            </a:t>
            </a:r>
            <a:r>
              <a:rPr lang="en-US" sz="3305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https://ieeexplore.ieee.org/document/9615333</a:t>
            </a: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627"/>
              </a:lnSpc>
              <a:spcBef>
                <a:spcPct val="0"/>
              </a:spcBef>
            </a:pPr>
            <a:endParaRPr lang="en-US" sz="3305">
              <a:solidFill>
                <a:srgbClr val="FF313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553" y="275314"/>
            <a:ext cx="17797297" cy="849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6313" lvl="1" indent="-318157" algn="ctr">
              <a:lnSpc>
                <a:spcPts val="4126"/>
              </a:lnSpc>
              <a:buFont typeface="Arial"/>
              <a:buChar char="•"/>
            </a:pPr>
            <a:r>
              <a:rPr lang="en-US" sz="2947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Air Quality Monitoring and Detection System in Vehicle Cabin Based on Internet of Things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    </a:t>
            </a:r>
            <a:r>
              <a:rPr lang="en-US" sz="2947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Authors:</a:t>
            </a: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47" u="sng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Jacquline Waworundeng, Priana Sari Adrian</a:t>
            </a: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(25-26 October 2021)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This research develops a prototype air quality monitoring system for vehicle cabins, utilizing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sensors (air quality, temperature, humidity, carbon monoxide, dust), a microcontroller, and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IoT platforms (Blynk and ThingSpeak) to provide real-time monitoring and alerts, effectively </a:t>
            </a:r>
          </a:p>
          <a:p>
            <a:pPr algn="l">
              <a:lnSpc>
                <a:spcPts val="4126"/>
              </a:lnSpc>
            </a:pPr>
            <a:r>
              <a:rPr lang="en-US" sz="294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    raising awareness of in-vehicle air quality.</a:t>
            </a:r>
          </a:p>
          <a:p>
            <a:pPr algn="ctr">
              <a:lnSpc>
                <a:spcPts val="3011"/>
              </a:lnSpc>
            </a:pPr>
            <a:r>
              <a:rPr lang="en-US" sz="2150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</a:t>
            </a:r>
          </a:p>
          <a:p>
            <a:pPr algn="ctr">
              <a:lnSpc>
                <a:spcPts val="4126"/>
              </a:lnSpc>
            </a:pPr>
            <a:r>
              <a:rPr lang="en-US" sz="2947" i="1">
                <a:solidFill>
                  <a:srgbClr val="FF3131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https://ieeexplore.ieee.org/document/9649627 </a:t>
            </a:r>
          </a:p>
          <a:p>
            <a:pPr algn="ctr">
              <a:lnSpc>
                <a:spcPts val="2175"/>
              </a:lnSpc>
            </a:pPr>
            <a:endParaRPr lang="en-US" sz="2947" i="1">
              <a:solidFill>
                <a:srgbClr val="FF3131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marL="636313" lvl="1" indent="-318157" algn="l">
              <a:lnSpc>
                <a:spcPts val="4126"/>
              </a:lnSpc>
              <a:buFont typeface="Arial"/>
              <a:buChar char="•"/>
            </a:pPr>
            <a:r>
              <a:rPr lang="en-US" sz="2947" b="1" i="1">
                <a:solidFill>
                  <a:srgbClr val="070A0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Secure protocol for wireless sensor network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</a:t>
            </a:r>
            <a:r>
              <a:rPr lang="en-US" sz="2947" i="1">
                <a:solidFill>
                  <a:srgbClr val="004AAD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Authors:</a:t>
            </a: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</a:t>
            </a:r>
            <a:r>
              <a:rPr lang="en-US" sz="2947" i="1" u="sng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Vinay Kumar Pandey, Gaurav Gupta,Sorabh Gupta </a:t>
            </a: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(11-13 March 2015)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This scheme proposes a secure wireless sensor network protocol with event-driven cluster 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formation for energy efficiency, using a level-based hierarchical approach. It incorporates 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lightweight security mechanisms like nested HMAC, ECDH key exchange, and Blowfish 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symmetric encryption.</a:t>
            </a:r>
          </a:p>
          <a:p>
            <a:pPr algn="l">
              <a:lnSpc>
                <a:spcPts val="4126"/>
              </a:lnSpc>
            </a:pPr>
            <a:r>
              <a:rPr lang="en-US" sz="2947" i="1">
                <a:solidFill>
                  <a:srgbClr val="0F4662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</a:t>
            </a:r>
          </a:p>
          <a:p>
            <a:pPr algn="ctr">
              <a:lnSpc>
                <a:spcPts val="4126"/>
              </a:lnSpc>
            </a:pPr>
            <a:r>
              <a:rPr lang="en-US" sz="2947" i="1">
                <a:solidFill>
                  <a:srgbClr val="FF3131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https://ieeexplore.ieee.org/document/7100414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2247"/>
            <a:ext cx="8048163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79"/>
              </a:lnSpc>
              <a:spcBef>
                <a:spcPct val="0"/>
              </a:spcBef>
            </a:pPr>
            <a:r>
              <a:rPr lang="en-US" sz="66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Motivation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895" y="1695462"/>
            <a:ext cx="17706105" cy="798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7634" lvl="1" indent="-408817" algn="l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787" b="1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Monitoring in Dynamic Environments: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Designed for vehicle cabins, the system continuously tracks air quality in real-time, unlike most existing static indoor monitoring solutions.</a:t>
            </a:r>
          </a:p>
          <a:p>
            <a:pPr marL="817634" lvl="1" indent="-408817" algn="l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787" b="1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IoT-Based Framework: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IoT platforms for live data transmission and dashboard visualization on mobile devices, enabling immediate awareness and alerts.</a:t>
            </a:r>
          </a:p>
          <a:p>
            <a:pPr marL="817634" lvl="1" indent="-408817" algn="l">
              <a:lnSpc>
                <a:spcPts val="5301"/>
              </a:lnSpc>
              <a:buFont typeface="Arial"/>
              <a:buChar char="•"/>
            </a:pPr>
            <a:r>
              <a:rPr lang="en-US" sz="3787" b="1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Data Security: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Utilizes HMAC to ensure the integrity and authenticity of air quality data, preventing tampering during transmission.</a:t>
            </a:r>
          </a:p>
          <a:p>
            <a:pPr marL="817634" lvl="1" indent="-408817" algn="l">
              <a:lnSpc>
                <a:spcPts val="5301"/>
              </a:lnSpc>
              <a:buFont typeface="Arial"/>
              <a:buChar char="•"/>
            </a:pP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787" b="1">
                <a:solidFill>
                  <a:srgbClr val="0F466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Comprehensive Monitoring:</a:t>
            </a:r>
            <a:r>
              <a:rPr lang="en-US" sz="378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Captures a wide range of pollutants and environmental factors to promote both health and eco-friendly driving practices.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61"/>
            <a:ext cx="5702843" cy="108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2338" y="2129375"/>
            <a:ext cx="16716762" cy="81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In-vehicle air quality is often overlooked, with harmful gases and pollutants circulating without passengers' awareness.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These contaminants can negatively impact passengers' health, especially during long travels.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Most vehicles lack real-time air quality monitoring systems for tracking air quality inside cabins.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This project aims to develop a prototype system that continuously monitors air quality within the vehicle.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Provides real-time data via a smartphone app, allowing passengers to monitor the air they breathe.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Integrates sensors for air quality, temperature, humidity, and gas levels, along with a microcontroller for data processing.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Uses HMAC SHA-256 authentication for secure data exchange.</a:t>
            </a:r>
          </a:p>
          <a:p>
            <a:pPr marL="629960" lvl="1" indent="-314980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 reliable tool for real-time air quality monitoring, addressing health concerns and promoting awareness.</a:t>
            </a:r>
          </a:p>
          <a:p>
            <a:pPr algn="l">
              <a:lnSpc>
                <a:spcPts val="4084"/>
              </a:lnSpc>
            </a:pPr>
            <a:endParaRPr lang="en-US" sz="2917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650" y="895350"/>
            <a:ext cx="5699119" cy="124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49"/>
              </a:lnSpc>
              <a:spcBef>
                <a:spcPct val="0"/>
              </a:spcBef>
            </a:pPr>
            <a:r>
              <a:rPr lang="en-US" sz="7320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           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538499"/>
            <a:ext cx="18288000" cy="671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MQ135  gas sensor is used to monitor air quality by detecting various pollutants in real-time, and a DHT22 sensor measures temperature and humidity.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sensors are connected to an ESP32 board which processes the data and perform hashing and then sends it to the server  via the Wi-Fi module.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Blynk app displays the temperature,humidity, and an overall air quality level, which is based on the combined readings from the gas sensors.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Individual gas concentrations are not displayed separately on the Blynk app.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Data is also shown on an LCD display, which provides real-time readings of overall air quality, temperature, and humidity.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The system enables continuous monitoring of air quality, temperature, and humidity, where higher readings indicate worse air quality.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2650" y="895350"/>
            <a:ext cx="4995727" cy="124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7"/>
              </a:lnSpc>
              <a:spcBef>
                <a:spcPct val="0"/>
              </a:spcBef>
            </a:pPr>
            <a:r>
              <a:rPr lang="en-US" sz="731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 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747080"/>
            <a:ext cx="18288000" cy="682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Security Enhancement:</a:t>
            </a:r>
          </a:p>
          <a:p>
            <a:pPr marL="700542" lvl="1" indent="-350271" algn="l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HMAC SHA256 Authentication: Secures communication between the ESP32 sensors and a middleware server.</a:t>
            </a:r>
          </a:p>
          <a:p>
            <a:pPr marL="700542" lvl="1" indent="-350271" algn="l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Data Integrity: Ensures that the sensor data is authenticated and tamper-proof before being transmitted to the Blynk app.</a:t>
            </a:r>
          </a:p>
          <a:p>
            <a:pPr marL="700542" lvl="1" indent="-350271" algn="l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Secure Transmission: Authenticated and encrypted data is transferred over Wi-Fi to prevent unauthorized access or tampering.</a:t>
            </a:r>
          </a:p>
          <a:p>
            <a:pPr algn="l">
              <a:lnSpc>
                <a:spcPts val="4542"/>
              </a:lnSpc>
            </a:pPr>
            <a:endParaRPr lang="en-US" sz="3244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42"/>
              </a:lnSpc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      Outcome:</a:t>
            </a:r>
          </a:p>
          <a:p>
            <a:pPr marL="700542" lvl="1" indent="-350271" algn="l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The system continuously monitors air quality, temperature, and humidity, with secured real-time data transmitted to the Blynk app for remote monitoring.</a:t>
            </a:r>
          </a:p>
          <a:p>
            <a:pPr algn="l">
              <a:lnSpc>
                <a:spcPts val="4542"/>
              </a:lnSpc>
              <a:spcBef>
                <a:spcPct val="0"/>
              </a:spcBef>
            </a:pPr>
            <a:endParaRPr lang="en-US" sz="3244">
              <a:solidFill>
                <a:srgbClr val="0F466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1213</Words>
  <Application>Microsoft Office PowerPoint</Application>
  <PresentationFormat>Custom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Quicksand</vt:lpstr>
      <vt:lpstr>Arial</vt:lpstr>
      <vt:lpstr>Calibri</vt:lpstr>
      <vt:lpstr>Cormorant Garamond Bold Italics</vt:lpstr>
      <vt:lpstr>Canva Sans Italics</vt:lpstr>
      <vt:lpstr>Canva Sans Bold Italics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WSN</dc:title>
  <cp:lastModifiedBy>hima pippalla</cp:lastModifiedBy>
  <cp:revision>1</cp:revision>
  <dcterms:created xsi:type="dcterms:W3CDTF">2006-08-16T00:00:00Z</dcterms:created>
  <dcterms:modified xsi:type="dcterms:W3CDTF">2025-01-14T09:09:55Z</dcterms:modified>
  <dc:identifier>DAGWE6xSefM</dc:identifier>
</cp:coreProperties>
</file>